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5" r:id="rId3"/>
    <p:sldId id="265" r:id="rId4"/>
    <p:sldId id="257" r:id="rId5"/>
    <p:sldId id="258" r:id="rId6"/>
    <p:sldId id="260" r:id="rId7"/>
    <p:sldId id="261" r:id="rId8"/>
    <p:sldId id="262" r:id="rId9"/>
    <p:sldId id="264" r:id="rId10"/>
    <p:sldId id="263" r:id="rId11"/>
    <p:sldId id="25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9" r:id="rId22"/>
    <p:sldId id="276" r:id="rId23"/>
    <p:sldId id="278" r:id="rId24"/>
    <p:sldId id="277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6" autoAdjust="0"/>
    <p:restoredTop sz="94660"/>
  </p:normalViewPr>
  <p:slideViewPr>
    <p:cSldViewPr>
      <p:cViewPr>
        <p:scale>
          <a:sx n="75" d="100"/>
          <a:sy n="75" d="100"/>
        </p:scale>
        <p:origin x="-49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793D0-C513-452B-90CF-9481071B04BD}" type="datetimeFigureOut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AFE22-3F57-4F3D-85D0-B11037D67B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2E219-C8D1-4859-BF4A-0CFD2D924DB1}" type="datetimeFigureOut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9F4E3-D439-4407-876E-BCE9CAEE5E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AED84-41B3-4263-92E4-F439BC443F87}" type="datetimeFigureOut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B361E-C478-4FBC-87A8-6586BC8F53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F6A39-91EF-4E34-A41F-44CF3A00D5D1}" type="datetimeFigureOut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0C833-2500-4727-BFD8-6D660E2132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A3998-F645-416F-8A17-86895D5E0F80}" type="datetimeFigureOut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B083-F1A7-4D4A-93C9-AC006B6559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5092A-F15E-4A9F-9CB3-91300C559934}" type="datetimeFigureOut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80F4-21D7-460C-AE02-A4C548E989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3C4BD-FD73-4347-880F-D8E92552D991}" type="datetimeFigureOut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A274D-5951-4403-844F-5E658120FB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C6A0-5540-415F-8821-2F3239CF3A73}" type="datetimeFigureOut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B3605-08F1-4414-908D-928D981B1C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BFFED-C06C-4259-A9FD-F04888CD2BE6}" type="datetimeFigureOut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2C35-3997-48EA-A3D6-6C02D24937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E3DB8-9BC5-4D03-845E-81574A5419AC}" type="datetimeFigureOut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020E0-8B28-4E92-97F2-2B7774A5F2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3843F-CF49-4118-93ED-5BB5EFACF03F}" type="datetimeFigureOut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40AC2-752D-46FE-82FD-529D753CE6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4324CA-663B-4EF5-9A7D-DBC97FFEADFE}" type="datetimeFigureOut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B510FA-D844-46A0-BA79-E4C48D3840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59" r:id="rId4"/>
    <p:sldLayoutId id="2147483765" r:id="rId5"/>
    <p:sldLayoutId id="2147483760" r:id="rId6"/>
    <p:sldLayoutId id="2147483766" r:id="rId7"/>
    <p:sldLayoutId id="2147483767" r:id="rId8"/>
    <p:sldLayoutId id="2147483768" r:id="rId9"/>
    <p:sldLayoutId id="2147483761" r:id="rId10"/>
    <p:sldLayoutId id="2147483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Krevní tlak a jeho okamžitá regulace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Stanislav Novotný</a:t>
            </a:r>
            <a:endParaRPr lang="cs-CZ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62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341438"/>
            <a:ext cx="365601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9000" y="2349500"/>
            <a:ext cx="3175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Zvýšení krevního tlaku při svalové námaze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1557338"/>
            <a:ext cx="8686800" cy="4525962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Svaly vyžadují enormní zvýšení průtoku krve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Metabolická aktivita svalu+ hypoxie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                         lokální vasodilatace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Vasodilatace nestačí pokrýt potřeby svalu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Neurony v primární motorické korové oblasti zároveň aktivují ve vasomotorickém centru mechanismy pro zvýšení krevního tlaku</a:t>
            </a:r>
            <a:r>
              <a:rPr lang="cs-CZ" dirty="0" smtClean="0">
                <a:sym typeface="Wingdings" pitchFamily="2" charset="2"/>
              </a:rPr>
              <a:t>- </a:t>
            </a:r>
            <a:r>
              <a:rPr lang="cs-CZ" dirty="0" smtClean="0"/>
              <a:t>30-40% zvýšení TK</a:t>
            </a:r>
            <a:r>
              <a:rPr lang="cs-CZ" dirty="0" smtClean="0">
                <a:sym typeface="Wingdings" pitchFamily="2" charset="2"/>
              </a:rPr>
              <a:t> 2x vyšší průtok krve kosterní svalovinou.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    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dirty="0"/>
          </a:p>
        </p:txBody>
      </p:sp>
      <p:sp>
        <p:nvSpPr>
          <p:cNvPr id="5" name="Šipka dolů 4"/>
          <p:cNvSpPr/>
          <p:nvPr/>
        </p:nvSpPr>
        <p:spPr>
          <a:xfrm>
            <a:off x="3276600" y="3860800"/>
            <a:ext cx="2159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39750" y="2420938"/>
            <a:ext cx="5903913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3276600" y="2708275"/>
            <a:ext cx="215900" cy="433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Nervový systém a jeho úloha v kontrole krevního tlaku</a:t>
            </a:r>
            <a:endParaRPr lang="cs-CZ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196975"/>
            <a:ext cx="41402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Baroreceptorový reflex</a:t>
            </a:r>
            <a:endParaRPr lang="cs-CZ" dirty="0"/>
          </a:p>
        </p:txBody>
      </p:sp>
      <p:sp>
        <p:nvSpPr>
          <p:cNvPr id="2150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Systém primárních, mechanických receptorů</a:t>
            </a:r>
          </a:p>
          <a:p>
            <a:pPr eaLnBrk="1" hangingPunct="1"/>
            <a:r>
              <a:rPr lang="cs-CZ" sz="2000" smtClean="0"/>
              <a:t>Jsou stimulovány roztažením stěny cév</a:t>
            </a:r>
          </a:p>
          <a:p>
            <a:pPr eaLnBrk="1" hangingPunct="1"/>
            <a:r>
              <a:rPr lang="cs-CZ" sz="2000" smtClean="0"/>
              <a:t>Reagují na změny v krevním tlaku více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000" smtClean="0"/>
              <a:t>      než na jeho stálou hodnotu.</a:t>
            </a:r>
          </a:p>
          <a:p>
            <a:pPr eaLnBrk="1" hangingPunct="1"/>
            <a:r>
              <a:rPr lang="cs-CZ" sz="2000" smtClean="0"/>
              <a:t>Jejich aktivita stimuluje vasodilatační a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000" smtClean="0"/>
              <a:t>      kardioinhibiční oblast a inhibuje oblasti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000" smtClean="0"/>
              <a:t>      antagonistické .</a:t>
            </a:r>
          </a:p>
          <a:p>
            <a:pPr eaLnBrk="1" hangingPunct="1"/>
            <a:r>
              <a:rPr lang="cs-CZ" sz="2000" smtClean="0"/>
              <a:t>Vyšší aktivita v těchto vláknech vede k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000" smtClean="0"/>
              <a:t>      bradykardii a snížení krevního tlaku.</a:t>
            </a:r>
            <a:endParaRPr lang="cs-CZ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25550"/>
            <a:ext cx="56165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Baroreceptorový reflex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7400" y="1125538"/>
            <a:ext cx="3124200" cy="5732462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>
                <a:solidFill>
                  <a:schemeClr val="tx1"/>
                </a:solidFill>
              </a:rPr>
              <a:t>Křivka je nejstrmější v oblasti mezi 85 a 120mmHg středního arteriálního tlaku.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>
                <a:solidFill>
                  <a:schemeClr val="tx1"/>
                </a:solidFill>
              </a:rPr>
              <a:t>Oblast ve které je potřeba krevní tlak nejčastěji reflexivně upravovat.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>
                <a:solidFill>
                  <a:schemeClr val="tx1"/>
                </a:solidFill>
              </a:rPr>
              <a:t>To znamená že i malá změna tlaku vyvolá obrovskou změnu v počtu signálů procházejících vlákny z baroreceptorů do </a:t>
            </a:r>
            <a:r>
              <a:rPr lang="cs-CZ" dirty="0" err="1" smtClean="0">
                <a:solidFill>
                  <a:schemeClr val="tx1"/>
                </a:solidFill>
              </a:rPr>
              <a:t>ncl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Solitarius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55875" y="2133600"/>
            <a:ext cx="936625" cy="3671888"/>
          </a:xfrm>
          <a:prstGeom prst="rect">
            <a:avLst/>
          </a:prstGeom>
          <a:solidFill>
            <a:srgbClr val="C00000">
              <a:alpha val="52000"/>
            </a:srgbClr>
          </a:solidFill>
          <a:ln>
            <a:solidFill>
              <a:srgbClr val="C00000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Baroreceptorový reflex</a:t>
            </a:r>
            <a:endParaRPr lang="cs-CZ" dirty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5724525" y="1125538"/>
            <a:ext cx="3267075" cy="5399087"/>
          </a:xfrm>
        </p:spPr>
        <p:txBody>
          <a:bodyPr/>
          <a:lstStyle/>
          <a:p>
            <a:pPr eaLnBrk="1" hangingPunct="1"/>
            <a:r>
              <a:rPr lang="cs-CZ" sz="2800" smtClean="0"/>
              <a:t>Po stisknutí obou carotid dojde k poklesu tlaku v sinus carotici, což vede k excitaci kardioakcelerační a vasokonstrikční oblasti</a:t>
            </a:r>
            <a:r>
              <a:rPr lang="cs-CZ" sz="2800" smtClean="0">
                <a:sym typeface="Wingdings" pitchFamily="2" charset="2"/>
              </a:rPr>
              <a:t> zvýšení TK</a:t>
            </a:r>
            <a:endParaRPr lang="cs-CZ" sz="2800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5388"/>
            <a:ext cx="5832475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7" name="Obdélník 6"/>
          <p:cNvSpPr/>
          <p:nvPr/>
        </p:nvSpPr>
        <p:spPr>
          <a:xfrm>
            <a:off x="4211638" y="0"/>
            <a:ext cx="215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908050"/>
            <a:ext cx="4643437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050"/>
            <a:ext cx="41402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ovéPole 7"/>
          <p:cNvSpPr txBox="1">
            <a:spLocks noChangeArrowheads="1"/>
          </p:cNvSpPr>
          <p:nvPr/>
        </p:nvSpPr>
        <p:spPr bwMode="auto">
          <a:xfrm>
            <a:off x="0" y="0"/>
            <a:ext cx="4248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Franklin Gothic Book" pitchFamily="34" charset="0"/>
              </a:rPr>
              <a:t>Změny krevního tlaku u psa v průběhu dvou hodin spojené s běžnými denními úkony.</a:t>
            </a:r>
          </a:p>
        </p:txBody>
      </p:sp>
      <p:sp>
        <p:nvSpPr>
          <p:cNvPr id="24584" name="TextovéPole 9"/>
          <p:cNvSpPr txBox="1">
            <a:spLocks noChangeArrowheads="1"/>
          </p:cNvSpPr>
          <p:nvPr/>
        </p:nvSpPr>
        <p:spPr bwMode="auto">
          <a:xfrm>
            <a:off x="5148263" y="0"/>
            <a:ext cx="34559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Franklin Gothic Book" pitchFamily="34" charset="0"/>
              </a:rPr>
              <a:t>Procentuální rozložení  středního arteriálního TK u psa.</a:t>
            </a:r>
          </a:p>
          <a:p>
            <a:endParaRPr lang="cs-CZ">
              <a:latin typeface="Franklin Gothic Book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948488" y="1412875"/>
            <a:ext cx="287337" cy="714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948488" y="1125538"/>
            <a:ext cx="287337" cy="714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4587" name="TextovéPole 13"/>
          <p:cNvSpPr txBox="1">
            <a:spLocks noChangeArrowheads="1"/>
          </p:cNvSpPr>
          <p:nvPr/>
        </p:nvSpPr>
        <p:spPr bwMode="auto">
          <a:xfrm>
            <a:off x="7380288" y="981075"/>
            <a:ext cx="1944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latin typeface="Franklin Gothic Book" pitchFamily="34" charset="0"/>
              </a:rPr>
              <a:t>Intaktní baroreceptory</a:t>
            </a:r>
          </a:p>
        </p:txBody>
      </p:sp>
      <p:sp>
        <p:nvSpPr>
          <p:cNvPr id="24588" name="TextovéPole 14"/>
          <p:cNvSpPr txBox="1">
            <a:spLocks noChangeArrowheads="1"/>
          </p:cNvSpPr>
          <p:nvPr/>
        </p:nvSpPr>
        <p:spPr bwMode="auto">
          <a:xfrm>
            <a:off x="7235825" y="1268413"/>
            <a:ext cx="2376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latin typeface="Franklin Gothic Book" pitchFamily="34" charset="0"/>
              </a:rPr>
              <a:t>Denervované baroreceptory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Chemoreceptorový reflex</a:t>
            </a:r>
            <a:endParaRPr lang="cs-CZ" dirty="0"/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Funguje na principu baroreceptorového, ale spouštěčem impulsů je snížený obsah kyslíku v krvi.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Síňové reflexy regulující objemové změny</a:t>
            </a:r>
            <a:endParaRPr lang="cs-CZ" dirty="0"/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600" smtClean="0"/>
              <a:t>Ve stěnách obou síní jsou nízkotlakové receptory( low pressure receptors).</a:t>
            </a:r>
          </a:p>
          <a:p>
            <a:pPr eaLnBrk="1" hangingPunct="1"/>
            <a:r>
              <a:rPr lang="cs-CZ" sz="2600" smtClean="0"/>
              <a:t>Reagují především na změny objemu krve.</a:t>
            </a:r>
          </a:p>
          <a:p>
            <a:pPr eaLnBrk="1" hangingPunct="1"/>
            <a:r>
              <a:rPr lang="cs-CZ" sz="2600" smtClean="0"/>
              <a:t>Při transfuzi nadbytečné krve se podílejí na zmírnění dopadu hypervolémie na zvýšení TK.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116013" y="4365625"/>
          <a:ext cx="6696744" cy="230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2"/>
                <a:gridCol w="3348372"/>
              </a:tblGrid>
              <a:tr h="488984">
                <a:tc>
                  <a:txBody>
                    <a:bodyPr/>
                    <a:lstStyle/>
                    <a:p>
                      <a:r>
                        <a:rPr lang="cs-CZ" dirty="0" smtClean="0"/>
                        <a:t>Odebrané</a:t>
                      </a:r>
                      <a:r>
                        <a:rPr lang="cs-CZ" baseline="0" dirty="0" smtClean="0"/>
                        <a:t> receptory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Zvýšení</a:t>
                      </a:r>
                      <a:r>
                        <a:rPr lang="cs-CZ" baseline="0" dirty="0" smtClean="0"/>
                        <a:t> krevního tlak (</a:t>
                      </a:r>
                      <a:r>
                        <a:rPr lang="cs-CZ" baseline="0" dirty="0" err="1" smtClean="0"/>
                        <a:t>mmHg</a:t>
                      </a:r>
                      <a:r>
                        <a:rPr lang="cs-CZ" baseline="0" dirty="0" smtClean="0"/>
                        <a:t>)</a:t>
                      </a:r>
                      <a:endParaRPr lang="cs-CZ" dirty="0"/>
                    </a:p>
                  </a:txBody>
                  <a:tcPr/>
                </a:tc>
              </a:tr>
              <a:tr h="482286">
                <a:tc>
                  <a:txBody>
                    <a:bodyPr/>
                    <a:lstStyle/>
                    <a:p>
                      <a:r>
                        <a:rPr lang="cs-CZ" dirty="0" smtClean="0"/>
                        <a:t>Intaktní receptory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</a:t>
                      </a:r>
                      <a:endParaRPr lang="cs-CZ" dirty="0"/>
                    </a:p>
                  </a:txBody>
                  <a:tcPr/>
                </a:tc>
              </a:tr>
              <a:tr h="488984">
                <a:tc>
                  <a:txBody>
                    <a:bodyPr/>
                    <a:lstStyle/>
                    <a:p>
                      <a:r>
                        <a:rPr lang="cs-CZ" dirty="0" smtClean="0"/>
                        <a:t>Baroreceptory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</a:t>
                      </a:r>
                      <a:endParaRPr lang="cs-CZ" dirty="0"/>
                    </a:p>
                  </a:txBody>
                  <a:tcPr/>
                </a:tc>
              </a:tr>
              <a:tr h="844001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Barorereceptory</a:t>
                      </a:r>
                      <a:r>
                        <a:rPr lang="cs-CZ" dirty="0" smtClean="0"/>
                        <a:t> i „</a:t>
                      </a:r>
                      <a:r>
                        <a:rPr lang="cs-CZ" dirty="0" err="1" smtClean="0"/>
                        <a:t>low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pressure</a:t>
                      </a:r>
                      <a:r>
                        <a:rPr lang="cs-CZ" baseline="0" dirty="0" smtClean="0"/>
                        <a:t> receptory“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45" name="TextovéPole 6"/>
          <p:cNvSpPr txBox="1">
            <a:spLocks noChangeArrowheads="1"/>
          </p:cNvSpPr>
          <p:nvPr/>
        </p:nvSpPr>
        <p:spPr bwMode="auto">
          <a:xfrm>
            <a:off x="1547813" y="3933825"/>
            <a:ext cx="51847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FF0000"/>
                </a:solidFill>
                <a:latin typeface="Franklin Gothic Book" pitchFamily="34" charset="0"/>
              </a:rPr>
              <a:t>Transfuzí dodáme psovi 300 ml krve.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Síňové reflexy aktivující ledviny</a:t>
            </a:r>
            <a:endParaRPr lang="cs-CZ" dirty="0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Rozepnutí síní inhibuje sekreci ADH v hypothalamu a zároveň způsobí dilataci a. afferens</a:t>
            </a:r>
            <a:r>
              <a:rPr lang="cs-CZ" smtClean="0">
                <a:sym typeface="Wingdings" pitchFamily="2" charset="2"/>
              </a:rPr>
              <a:t> oba tyto mechanismy vedou k většímu vylučování tekutiny močí.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Bainbridgeův</a:t>
            </a:r>
            <a:r>
              <a:rPr lang="cs-CZ" dirty="0" smtClean="0"/>
              <a:t> reflex</a:t>
            </a:r>
            <a:endParaRPr lang="cs-CZ" dirty="0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Zvýšení krevního tlaku v síni vyvolá zvýšenou srdeční frekvenci, což zabraňuje městnání krve v žilách.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1. Mechanismy regulace krevního tlaku</a:t>
            </a:r>
          </a:p>
          <a:p>
            <a:pPr eaLnBrk="1" hangingPunct="1"/>
            <a:r>
              <a:rPr lang="cs-CZ" smtClean="0"/>
              <a:t>2. Vasomotorické centrum v prodloužené míše</a:t>
            </a:r>
          </a:p>
          <a:p>
            <a:pPr eaLnBrk="1" hangingPunct="1"/>
            <a:r>
              <a:rPr lang="cs-CZ" smtClean="0"/>
              <a:t>3. Obecné principy zvýšení krevního tlaku</a:t>
            </a:r>
          </a:p>
          <a:p>
            <a:pPr eaLnBrk="1" hangingPunct="1"/>
            <a:r>
              <a:rPr lang="cs-CZ" smtClean="0"/>
              <a:t>4. Konkrétní příklady jednotlivých reakcí a reflexů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4438" y="0"/>
            <a:ext cx="15795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Ischemická odpověď CNS</a:t>
            </a:r>
            <a:endParaRPr lang="cs-CZ" dirty="0"/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Při nedostatečném zásobení vasomotorického centra okysličenou krví dojde k obrovské excitaci kardio-akcelerační a vasokonstrikční oblasti, což vede k obrovskému zvýšení krevního tlaku.</a:t>
            </a:r>
          </a:p>
          <a:p>
            <a:pPr eaLnBrk="1" hangingPunct="1"/>
            <a:r>
              <a:rPr lang="cs-CZ" smtClean="0"/>
              <a:t>Arteriální tlak vzroste při této reakci často až na nejvyšší ůroveň, jaké je srdce schopno dosáhnout.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Cushingova</a:t>
            </a:r>
            <a:r>
              <a:rPr lang="cs-CZ" dirty="0" smtClean="0"/>
              <a:t> reakce</a:t>
            </a:r>
            <a:endParaRPr lang="cs-CZ" dirty="0"/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Zvětšení tlaku mozkomišního moku utlačí mozkové tepny.</a:t>
            </a:r>
          </a:p>
          <a:p>
            <a:pPr eaLnBrk="1" hangingPunct="1"/>
            <a:r>
              <a:rPr lang="cs-CZ" smtClean="0"/>
              <a:t>Ischemie některých oblastí CNS vede ke zvýšení krevního tlaku nad úroveň tlaku liquoru a průtok mozkem se obnoví.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Co se tedy stane při rychlé změně polohy z lehu do stoje?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554163"/>
            <a:ext cx="8667750" cy="5114925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Většina krve se působením gravitace přesune do dolních končetin a dojde k velkému snížení tlaku krve v </a:t>
            </a:r>
            <a:r>
              <a:rPr lang="cs-CZ" dirty="0" err="1" smtClean="0"/>
              <a:t>carotidách</a:t>
            </a:r>
            <a:r>
              <a:rPr lang="cs-CZ" dirty="0" smtClean="0"/>
              <a:t>, které vedou krev do mozku, což by mohlo způsobit synkopu.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Reakcí, která vede k odvrácení tohoto stavu je snížení aktivity v nervových vláknech jdoucích z baroreceptorů do </a:t>
            </a:r>
            <a:r>
              <a:rPr lang="cs-CZ" dirty="0" err="1" smtClean="0"/>
              <a:t>ncl</a:t>
            </a:r>
            <a:r>
              <a:rPr lang="cs-CZ" dirty="0" smtClean="0"/>
              <a:t>. </a:t>
            </a:r>
            <a:r>
              <a:rPr lang="cs-CZ" dirty="0" err="1" smtClean="0"/>
              <a:t>Solitarius</a:t>
            </a:r>
            <a:r>
              <a:rPr lang="cs-CZ" dirty="0" smtClean="0"/>
              <a:t>. Vasokonstrikční a </a:t>
            </a:r>
            <a:r>
              <a:rPr lang="cs-CZ" dirty="0" err="1" smtClean="0"/>
              <a:t>kardioakcelerační</a:t>
            </a:r>
            <a:r>
              <a:rPr lang="cs-CZ" dirty="0" smtClean="0"/>
              <a:t> oblast jsou tedy méně inhibovány a antagonistické oblasti jsou méně stimulovány, což vyvolá reflektorické zvýšení TK.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Použitá literatura</a:t>
            </a:r>
            <a:endParaRPr lang="cs-CZ"/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HALL, John Edward. </a:t>
            </a:r>
            <a:r>
              <a:rPr lang="en-US" i="1" smtClean="0"/>
              <a:t>Guyton and Hall: Textbook of medical physiology</a:t>
            </a:r>
            <a:r>
              <a:rPr lang="en-US" smtClean="0"/>
              <a:t>. Rebecca Gruilow, Michael Schenk. 12. Philadelphia : Saunders, 2011. 1091 s. ISBN 978-1-4160-4574-8.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3796" name="Zástupný symbol pro obsah 2"/>
          <p:cNvSpPr>
            <a:spLocks noGrp="1"/>
          </p:cNvSpPr>
          <p:nvPr>
            <p:ph idx="1"/>
          </p:nvPr>
        </p:nvSpPr>
        <p:spPr>
          <a:xfrm>
            <a:off x="250825" y="620713"/>
            <a:ext cx="8740775" cy="5459412"/>
          </a:xfrm>
        </p:spPr>
        <p:txBody>
          <a:bodyPr/>
          <a:lstStyle/>
          <a:p>
            <a:pPr algn="ctr" eaLnBrk="1" hangingPunct="1"/>
            <a:endParaRPr lang="cs-CZ" sz="660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cs-CZ" sz="6600" smtClean="0">
                <a:solidFill>
                  <a:schemeClr val="bg1"/>
                </a:solidFill>
              </a:rPr>
              <a:t>Děkuji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Mechanismy regulace krevního tlaku</a:t>
            </a:r>
            <a:endParaRPr lang="cs-CZ" dirty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b="1" u="sng" smtClean="0"/>
              <a:t>Rapidní (reflexní)</a:t>
            </a:r>
          </a:p>
          <a:p>
            <a:pPr lvl="1" eaLnBrk="1" hangingPunct="1"/>
            <a:r>
              <a:rPr lang="cs-CZ" smtClean="0"/>
              <a:t>Nervový systém</a:t>
            </a:r>
          </a:p>
          <a:p>
            <a:pPr eaLnBrk="1" hangingPunct="1"/>
            <a:r>
              <a:rPr lang="cs-CZ" smtClean="0"/>
              <a:t>Střednědobý</a:t>
            </a:r>
          </a:p>
          <a:p>
            <a:pPr lvl="1" eaLnBrk="1" hangingPunct="1"/>
            <a:r>
              <a:rPr lang="cs-CZ" smtClean="0"/>
              <a:t>Renin- angiotensinový systém</a:t>
            </a:r>
          </a:p>
          <a:p>
            <a:pPr eaLnBrk="1" hangingPunct="1"/>
            <a:r>
              <a:rPr lang="cs-CZ" smtClean="0"/>
              <a:t>Dlouhodobá</a:t>
            </a:r>
          </a:p>
          <a:p>
            <a:pPr lvl="1" eaLnBrk="1" hangingPunct="1"/>
            <a:r>
              <a:rPr lang="cs-CZ" smtClean="0"/>
              <a:t>Ledviny vyloučí více extracelulární tekutiny močí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Nervový systém a jeho úloha v kontrole krevního tlaku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i="1" dirty="0" smtClean="0"/>
              <a:t>Jednou z nejdůležitějších funkcí nervového systému při kontrole cirkulace je schopnost rapidního zvýšení nebo snížení krevního tlaku.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Excitace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dirty="0" smtClean="0"/>
              <a:t>Vasokonstrikce, zrychlení srdeční frekvence (</a:t>
            </a:r>
            <a:r>
              <a:rPr lang="cs-CZ" dirty="0" err="1" smtClean="0"/>
              <a:t>Sympathicus</a:t>
            </a:r>
            <a:r>
              <a:rPr lang="cs-CZ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Utlumení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dirty="0" smtClean="0"/>
              <a:t>Vasodilatace, zpomalení srdeční frekvence (</a:t>
            </a:r>
            <a:r>
              <a:rPr lang="cs-CZ" dirty="0" err="1" smtClean="0"/>
              <a:t>Parasympathicus</a:t>
            </a:r>
            <a:r>
              <a:rPr lang="cs-CZ" dirty="0" smtClean="0"/>
              <a:t>, inhibice </a:t>
            </a:r>
            <a:r>
              <a:rPr lang="cs-CZ" dirty="0" err="1" smtClean="0"/>
              <a:t>sympathicu</a:t>
            </a:r>
            <a:r>
              <a:rPr lang="cs-CZ" dirty="0" smtClean="0"/>
              <a:t>)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5225" y="1268413"/>
            <a:ext cx="54387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Nervový systém a jeho úloha v kontrole krevního tlaku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4163"/>
            <a:ext cx="8686800" cy="5303837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sz="3600" b="1" u="sng" dirty="0" smtClean="0">
                <a:solidFill>
                  <a:srgbClr val="FF0000"/>
                </a:solidFill>
              </a:rPr>
              <a:t>Vasomotorické centrum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sz="2000" dirty="0" smtClean="0"/>
              <a:t>Bilaterálně v retikulární formaci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sz="2000" dirty="0" err="1" smtClean="0"/>
              <a:t>Sympathicus</a:t>
            </a:r>
            <a:r>
              <a:rPr lang="cs-CZ" sz="2000" dirty="0" smtClean="0"/>
              <a:t> i </a:t>
            </a:r>
            <a:r>
              <a:rPr lang="cs-CZ" sz="2000" dirty="0" err="1" smtClean="0"/>
              <a:t>parasympathicus</a:t>
            </a:r>
            <a:endParaRPr lang="cs-CZ" sz="2000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sz="2000" dirty="0" smtClean="0"/>
              <a:t>Lze rozlišit 5 typických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 smtClean="0"/>
              <a:t>     oblastí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sz="2000" dirty="0" smtClean="0">
                <a:solidFill>
                  <a:srgbClr val="0070C0"/>
                </a:solidFill>
              </a:rPr>
              <a:t>Vasokonstrikční oblast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cs-CZ" sz="1600" dirty="0" err="1" smtClean="0"/>
              <a:t>Projikuje</a:t>
            </a:r>
            <a:r>
              <a:rPr lang="cs-CZ" sz="1600" dirty="0" smtClean="0"/>
              <a:t> do </a:t>
            </a:r>
            <a:r>
              <a:rPr lang="cs-CZ" sz="1600" dirty="0" err="1" smtClean="0"/>
              <a:t>tr</a:t>
            </a:r>
            <a:r>
              <a:rPr lang="cs-CZ" sz="1600" dirty="0" smtClean="0"/>
              <a:t>. </a:t>
            </a:r>
            <a:r>
              <a:rPr lang="cs-CZ" sz="1600" dirty="0" err="1" smtClean="0"/>
              <a:t>sympathicus</a:t>
            </a:r>
            <a:endParaRPr lang="cs-CZ" sz="800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sz="2000" dirty="0" smtClean="0">
                <a:solidFill>
                  <a:srgbClr val="0070C0"/>
                </a:solidFill>
              </a:rPr>
              <a:t>Vasodilatační oblast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cs-CZ" sz="1600" dirty="0" smtClean="0"/>
              <a:t>Inhibuje neurony vasokonstrikční oblasti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sz="2000" dirty="0" err="1" smtClean="0">
                <a:solidFill>
                  <a:srgbClr val="0070C0"/>
                </a:solidFill>
              </a:rPr>
              <a:t>Kardioakcelerační</a:t>
            </a:r>
            <a:r>
              <a:rPr lang="cs-CZ" sz="2000" dirty="0" smtClean="0">
                <a:solidFill>
                  <a:srgbClr val="0070C0"/>
                </a:solidFill>
              </a:rPr>
              <a:t> oblast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cs-CZ" sz="1600" dirty="0" smtClean="0"/>
              <a:t>Bilaterálně umístěné neurony </a:t>
            </a:r>
            <a:r>
              <a:rPr lang="cs-CZ" sz="1600" dirty="0" err="1" smtClean="0"/>
              <a:t>projikující</a:t>
            </a:r>
            <a:r>
              <a:rPr lang="cs-CZ" sz="1600" dirty="0" smtClean="0"/>
              <a:t> do </a:t>
            </a:r>
            <a:r>
              <a:rPr lang="cs-CZ" sz="1600" dirty="0" err="1" smtClean="0"/>
              <a:t>tr</a:t>
            </a:r>
            <a:r>
              <a:rPr lang="cs-CZ" sz="1600" dirty="0" smtClean="0"/>
              <a:t>. </a:t>
            </a:r>
            <a:r>
              <a:rPr lang="cs-CZ" sz="1600" dirty="0" err="1" smtClean="0"/>
              <a:t>sympathicus</a:t>
            </a:r>
            <a:endParaRPr lang="cs-CZ" sz="1600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sz="2000" dirty="0" err="1" smtClean="0">
                <a:solidFill>
                  <a:srgbClr val="0070C0"/>
                </a:solidFill>
              </a:rPr>
              <a:t>Kardioinhibiční</a:t>
            </a:r>
            <a:r>
              <a:rPr lang="cs-CZ" sz="2000" dirty="0" smtClean="0">
                <a:solidFill>
                  <a:srgbClr val="0070C0"/>
                </a:solidFill>
              </a:rPr>
              <a:t> oblast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cs-CZ" sz="1600" dirty="0" smtClean="0"/>
              <a:t>Mediálně umístěné neurony </a:t>
            </a:r>
            <a:r>
              <a:rPr lang="cs-CZ" sz="1600" dirty="0" err="1" smtClean="0"/>
              <a:t>projikující</a:t>
            </a:r>
            <a:r>
              <a:rPr lang="cs-CZ" sz="1600" dirty="0" smtClean="0"/>
              <a:t> do n. vagus.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sz="2000" dirty="0" err="1" smtClean="0">
                <a:solidFill>
                  <a:srgbClr val="0070C0"/>
                </a:solidFill>
              </a:rPr>
              <a:t>Sensorická</a:t>
            </a:r>
            <a:r>
              <a:rPr lang="cs-CZ" sz="2000" dirty="0" smtClean="0">
                <a:solidFill>
                  <a:srgbClr val="0070C0"/>
                </a:solidFill>
              </a:rPr>
              <a:t> oblast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cs-CZ" sz="1600" dirty="0" err="1" smtClean="0"/>
              <a:t>Ncl</a:t>
            </a:r>
            <a:r>
              <a:rPr lang="cs-CZ" sz="1600" dirty="0" smtClean="0"/>
              <a:t>. </a:t>
            </a:r>
            <a:r>
              <a:rPr lang="cs-CZ" sz="1600" dirty="0" err="1" smtClean="0"/>
              <a:t>Solitarius</a:t>
            </a:r>
            <a:r>
              <a:rPr lang="cs-CZ" sz="1600" dirty="0" smtClean="0"/>
              <a:t>, cestou </a:t>
            </a:r>
            <a:r>
              <a:rPr lang="cs-CZ" sz="1600" dirty="0" err="1" smtClean="0"/>
              <a:t>n.IX</a:t>
            </a:r>
            <a:r>
              <a:rPr lang="cs-CZ" sz="1600" dirty="0" smtClean="0"/>
              <a:t>. , </a:t>
            </a:r>
            <a:r>
              <a:rPr lang="cs-CZ" sz="1600" dirty="0" err="1" smtClean="0"/>
              <a:t>n.X</a:t>
            </a:r>
            <a:r>
              <a:rPr lang="cs-CZ" sz="1600" dirty="0" smtClean="0"/>
              <a:t>. a </a:t>
            </a:r>
            <a:r>
              <a:rPr lang="cs-CZ" sz="1600" dirty="0" err="1" smtClean="0"/>
              <a:t>tr</a:t>
            </a:r>
            <a:r>
              <a:rPr lang="cs-CZ" sz="1600" dirty="0" smtClean="0"/>
              <a:t>. </a:t>
            </a:r>
            <a:r>
              <a:rPr lang="cs-CZ" sz="1600" dirty="0" err="1" smtClean="0"/>
              <a:t>Solitarius</a:t>
            </a:r>
            <a:r>
              <a:rPr lang="cs-CZ" sz="1600" dirty="0" smtClean="0"/>
              <a:t> dostává informace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600" dirty="0" smtClean="0"/>
              <a:t>     z </a:t>
            </a:r>
            <a:r>
              <a:rPr lang="cs-CZ" sz="1600" dirty="0" err="1" smtClean="0"/>
              <a:t>preso</a:t>
            </a:r>
            <a:r>
              <a:rPr lang="cs-CZ" sz="1600" dirty="0" smtClean="0"/>
              <a:t> a chemoreceptorů 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cs-CZ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Kontrola vasomotorického centra z vyšších etáží CNS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Výše položené oblasti retikulární formace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dirty="0" smtClean="0"/>
              <a:t>Excitace i inhibice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err="1" smtClean="0"/>
              <a:t>Hypothalamus</a:t>
            </a:r>
            <a:endParaRPr lang="cs-CZ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dirty="0" err="1" smtClean="0"/>
              <a:t>Posterolaterální</a:t>
            </a:r>
            <a:r>
              <a:rPr lang="cs-CZ" dirty="0" smtClean="0"/>
              <a:t> část- silná excitace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dirty="0" err="1" smtClean="0"/>
              <a:t>Nclei</a:t>
            </a:r>
            <a:r>
              <a:rPr lang="cs-CZ" dirty="0" smtClean="0"/>
              <a:t>. </a:t>
            </a:r>
            <a:r>
              <a:rPr lang="cs-CZ" dirty="0" err="1" smtClean="0"/>
              <a:t>Anteriores</a:t>
            </a:r>
            <a:r>
              <a:rPr lang="cs-CZ" dirty="0" smtClean="0"/>
              <a:t>- slabá excitace nebo inhibice.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Korové oblasti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u="sng" dirty="0" smtClean="0">
                <a:solidFill>
                  <a:srgbClr val="FF0000"/>
                </a:solidFill>
              </a:rPr>
              <a:t>Motorická korová oblast aktivuje vasokonstrikční a </a:t>
            </a:r>
            <a:r>
              <a:rPr lang="cs-CZ" u="sng" dirty="0" err="1" smtClean="0">
                <a:solidFill>
                  <a:srgbClr val="FF0000"/>
                </a:solidFill>
              </a:rPr>
              <a:t>kardioakcelerační</a:t>
            </a:r>
            <a:r>
              <a:rPr lang="cs-CZ" u="sng" dirty="0" smtClean="0">
                <a:solidFill>
                  <a:srgbClr val="FF0000"/>
                </a:solidFill>
              </a:rPr>
              <a:t> oblast.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cs-CZ" dirty="0" smtClean="0"/>
              <a:t>Orbitální kůra, </a:t>
            </a:r>
            <a:r>
              <a:rPr lang="cs-CZ" dirty="0" err="1" smtClean="0"/>
              <a:t>hippocampus</a:t>
            </a:r>
            <a:r>
              <a:rPr lang="cs-CZ" dirty="0" smtClean="0"/>
              <a:t>, </a:t>
            </a:r>
            <a:r>
              <a:rPr lang="cs-CZ" dirty="0" err="1" smtClean="0"/>
              <a:t>gyrus</a:t>
            </a:r>
            <a:r>
              <a:rPr lang="cs-CZ" dirty="0" smtClean="0"/>
              <a:t> </a:t>
            </a:r>
            <a:r>
              <a:rPr lang="cs-CZ" dirty="0" err="1" smtClean="0"/>
              <a:t>cinguli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Amygdala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Mechanismy rapidního zvýšení krevního tlaku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839200" cy="4525962"/>
          </a:xfrm>
        </p:spPr>
        <p:txBody>
          <a:bodyPr/>
          <a:lstStyle/>
          <a:p>
            <a:pPr eaLnBrk="1" hangingPunct="1"/>
            <a:r>
              <a:rPr lang="cs-CZ" smtClean="0"/>
              <a:t>1.Konstrikce většiny arteriol</a:t>
            </a:r>
          </a:p>
          <a:p>
            <a:pPr lvl="1" eaLnBrk="1" hangingPunct="1"/>
            <a:r>
              <a:rPr lang="cs-CZ" smtClean="0"/>
              <a:t>Zvýšení periferního odporu</a:t>
            </a:r>
            <a:r>
              <a:rPr lang="cs-CZ" smtClean="0">
                <a:sym typeface="Wingdings" pitchFamily="2" charset="2"/>
              </a:rPr>
              <a:t> zvýšení TK</a:t>
            </a:r>
          </a:p>
          <a:p>
            <a:pPr eaLnBrk="1" hangingPunct="1"/>
            <a:r>
              <a:rPr lang="cs-CZ" smtClean="0">
                <a:sym typeface="Wingdings" pitchFamily="2" charset="2"/>
              </a:rPr>
              <a:t>2.Venokonstrikce</a:t>
            </a:r>
          </a:p>
          <a:p>
            <a:pPr lvl="1" eaLnBrk="1" hangingPunct="1"/>
            <a:r>
              <a:rPr lang="cs-CZ" smtClean="0">
                <a:sym typeface="Wingdings" pitchFamily="2" charset="2"/>
              </a:rPr>
              <a:t>Nábor krve z dilatovaných vén. Zvýší se žilní návrat Frank- Starlingův mechanismuszvýšení TK </a:t>
            </a:r>
          </a:p>
          <a:p>
            <a:pPr eaLnBrk="1" hangingPunct="1"/>
            <a:r>
              <a:rPr lang="cs-CZ" smtClean="0">
                <a:sym typeface="Wingdings" pitchFamily="2" charset="2"/>
              </a:rPr>
              <a:t>3.Positivní inotropní efekt, chronotropní efekt</a:t>
            </a:r>
          </a:p>
          <a:p>
            <a:pPr lvl="1" eaLnBrk="1" hangingPunct="1"/>
            <a:r>
              <a:rPr lang="cs-CZ" smtClean="0">
                <a:sym typeface="Wingdings" pitchFamily="2" charset="2"/>
              </a:rPr>
              <a:t>Zvýšení srdečního výdeje a kontraktilní síly srdcezvýšení TK</a:t>
            </a:r>
          </a:p>
          <a:p>
            <a:pPr lvl="1" eaLnBrk="1" hangingPunct="1"/>
            <a:endParaRPr lang="cs-CZ" smtClean="0"/>
          </a:p>
        </p:txBody>
      </p:sp>
      <p:sp>
        <p:nvSpPr>
          <p:cNvPr id="4" name="Šipka dolů 3"/>
          <p:cNvSpPr/>
          <p:nvPr/>
        </p:nvSpPr>
        <p:spPr>
          <a:xfrm>
            <a:off x="0" y="3141663"/>
            <a:ext cx="484188" cy="1871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Šipka nahoru 4"/>
          <p:cNvSpPr/>
          <p:nvPr/>
        </p:nvSpPr>
        <p:spPr>
          <a:xfrm>
            <a:off x="0" y="1196975"/>
            <a:ext cx="484188" cy="19446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Rychlost Regulace TK nervovým systémem</a:t>
            </a:r>
            <a:endParaRPr lang="cs-CZ" dirty="0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2x vyšší TK</a:t>
            </a:r>
          </a:p>
          <a:p>
            <a:pPr lvl="1" eaLnBrk="1" hangingPunct="1"/>
            <a:r>
              <a:rPr lang="cs-CZ" smtClean="0"/>
              <a:t>5-10s</a:t>
            </a:r>
          </a:p>
          <a:p>
            <a:pPr eaLnBrk="1" hangingPunct="1"/>
            <a:r>
              <a:rPr lang="cs-CZ" smtClean="0"/>
              <a:t>Poloviční TK</a:t>
            </a:r>
          </a:p>
          <a:p>
            <a:pPr lvl="1" eaLnBrk="1" hangingPunct="1"/>
            <a:r>
              <a:rPr lang="cs-CZ" smtClean="0"/>
              <a:t>10-40s</a:t>
            </a:r>
          </a:p>
          <a:p>
            <a:pPr eaLnBrk="1" hangingPunct="1"/>
            <a:r>
              <a:rPr lang="cs-CZ" smtClean="0"/>
              <a:t>absolutně nejrychlejší systém regulace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Konkrétní příklady okamžité regulace TK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Zvýšení TK při svalové námaze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Baroreceptorový reflex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Chemoreceptorový reflex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Síňové reflexy redukující dopad náhle zvýšeného krevního objemu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Síňové reflexy působící na ledviny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err="1" smtClean="0"/>
              <a:t>Bainbridgeův</a:t>
            </a:r>
            <a:r>
              <a:rPr lang="cs-CZ" dirty="0" smtClean="0"/>
              <a:t> reflex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Ischemická odpověď centrálního nervového systému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err="1" smtClean="0"/>
              <a:t>Cushingova</a:t>
            </a:r>
            <a:r>
              <a:rPr lang="cs-CZ" dirty="0" smtClean="0"/>
              <a:t> reakce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11622</TotalTime>
  <Words>872</Words>
  <Application>Microsoft Office PowerPoint</Application>
  <PresentationFormat>Předvádění na obrazovce (4:3)</PresentationFormat>
  <Paragraphs>134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Franklin Gothic Medium</vt:lpstr>
      <vt:lpstr>Franklin Gothic Book</vt:lpstr>
      <vt:lpstr>Wingdings 2</vt:lpstr>
      <vt:lpstr>Calibri</vt:lpstr>
      <vt:lpstr>Wingdings</vt:lpstr>
      <vt:lpstr>Cesta</vt:lpstr>
      <vt:lpstr>Krevní tlak a jeho okamžitá regulace</vt:lpstr>
      <vt:lpstr>Osnova</vt:lpstr>
      <vt:lpstr>Mechanismy regulace krevního tlaku</vt:lpstr>
      <vt:lpstr>Nervový systém a jeho úloha v kontrole krevního tlaku</vt:lpstr>
      <vt:lpstr>Nervový systém a jeho úloha v kontrole krevního tlaku</vt:lpstr>
      <vt:lpstr>Kontrola vasomotorického centra z vyšších etáží CNS</vt:lpstr>
      <vt:lpstr>Mechanismy rapidního zvýšení krevního tlaku</vt:lpstr>
      <vt:lpstr>Rychlost Regulace TK nervovým systémem</vt:lpstr>
      <vt:lpstr>Konkrétní příklady okamžité regulace TK </vt:lpstr>
      <vt:lpstr>Zvýšení krevního tlaku při svalové námaze</vt:lpstr>
      <vt:lpstr>Nervový systém a jeho úloha v kontrole krevního tlaku</vt:lpstr>
      <vt:lpstr>Baroreceptorový reflex</vt:lpstr>
      <vt:lpstr>Baroreceptorový reflex</vt:lpstr>
      <vt:lpstr>Baroreceptorový reflex</vt:lpstr>
      <vt:lpstr>Snímek 15</vt:lpstr>
      <vt:lpstr>Chemoreceptorový reflex</vt:lpstr>
      <vt:lpstr>Síňové reflexy regulující objemové změny</vt:lpstr>
      <vt:lpstr>Síňové reflexy aktivující ledviny</vt:lpstr>
      <vt:lpstr>Bainbridgeův reflex</vt:lpstr>
      <vt:lpstr>Ischemická odpověď CNS</vt:lpstr>
      <vt:lpstr>Cushingova reakce</vt:lpstr>
      <vt:lpstr>Co se tedy stane při rychlé změně polohy z lehu do stoje?</vt:lpstr>
      <vt:lpstr>Použitá literatura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Krevní tlak a jeho okamžitá regulace</dc:title>
  <dc:creator>NB</dc:creator>
  <cp:lastModifiedBy>Zula</cp:lastModifiedBy>
  <cp:revision>477</cp:revision>
  <dcterms:created xsi:type="dcterms:W3CDTF">2011-11-12T15:47:51Z</dcterms:created>
  <dcterms:modified xsi:type="dcterms:W3CDTF">2012-01-18T11:27:33Z</dcterms:modified>
</cp:coreProperties>
</file>